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80" r:id="rId3"/>
    <p:sldId id="281" r:id="rId4"/>
    <p:sldId id="258" r:id="rId5"/>
    <p:sldId id="284" r:id="rId6"/>
    <p:sldId id="264" r:id="rId7"/>
    <p:sldId id="265" r:id="rId8"/>
    <p:sldId id="260" r:id="rId9"/>
    <p:sldId id="285" r:id="rId10"/>
    <p:sldId id="286" r:id="rId11"/>
    <p:sldId id="272" r:id="rId12"/>
    <p:sldId id="275" r:id="rId13"/>
    <p:sldId id="282" r:id="rId14"/>
    <p:sldId id="274" r:id="rId15"/>
    <p:sldId id="277" r:id="rId16"/>
    <p:sldId id="278" r:id="rId17"/>
    <p:sldId id="283" r:id="rId18"/>
    <p:sldId id="279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3CC33"/>
    <a:srgbClr val="FFCCCC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4400" y="838200"/>
            <a:ext cx="7744691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NikoshBAN" pitchFamily="2" charset="0"/>
                <a:cs typeface="NikoshBAN" pitchFamily="2" charset="0"/>
              </a:rPr>
              <a:t>WELCOME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Content Placeholder 11" descr="ros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5000" y="2438400"/>
            <a:ext cx="5293423" cy="3793866"/>
          </a:xfrm>
        </p:spPr>
      </p:pic>
    </p:spTree>
    <p:extLst>
      <p:ext uri="{BB962C8B-B14F-4D97-AF65-F5344CB8AC3E}">
        <p14:creationId xmlns="" xmlns:p14="http://schemas.microsoft.com/office/powerpoint/2010/main" val="144366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66800" y="685800"/>
            <a:ext cx="72390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INTRODUCE</a:t>
            </a:r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2209800"/>
            <a:ext cx="8763000" cy="426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Teacher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Md.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Azahar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Ali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Ass.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Teacherh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Palashihata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M.L. High school and College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Fulbaria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Mymensingh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Mobile:</a:t>
            </a:r>
            <a:r>
              <a:rPr lang="en-US" sz="4400" dirty="0" smtClean="0">
                <a:latin typeface="+mj-lt"/>
                <a:cs typeface="NikoshBAN" pitchFamily="2" charset="0"/>
              </a:rPr>
              <a:t>01917853124</a:t>
            </a:r>
          </a:p>
          <a:p>
            <a:endParaRPr lang="en-US" sz="4400" dirty="0"/>
          </a:p>
        </p:txBody>
      </p:sp>
      <p:pic>
        <p:nvPicPr>
          <p:cNvPr id="6145" name="Picture 1" descr="C:\Users\PALASHIHATA COLLEGE\Desktop\HIGH SCHOOL 2\Copy of 7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286000"/>
            <a:ext cx="1371600" cy="173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66800" y="1752600"/>
            <a:ext cx="7162800" cy="403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Class –Nine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Unit- Three  Lesson-</a:t>
            </a:r>
            <a:r>
              <a:rPr lang="en-US" sz="4000" dirty="0" smtClean="0">
                <a:cs typeface="NikoshBAN" pitchFamily="2" charset="0"/>
              </a:rPr>
              <a:t>03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Title-International Mother Language Day-</a:t>
            </a:r>
            <a:r>
              <a:rPr lang="en-US" sz="4000" dirty="0" smtClean="0">
                <a:cs typeface="NikoshBAN" pitchFamily="2" charset="0"/>
              </a:rPr>
              <a:t>1</a:t>
            </a: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228600"/>
            <a:ext cx="3276600" cy="990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Topic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457200" y="1447800"/>
            <a:ext cx="8686800" cy="1066800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Look at the pictures and try to realize what they mean.</a:t>
            </a:r>
            <a:endParaRPr lang="en-US" sz="3600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os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3124200"/>
            <a:ext cx="4762500" cy="3133725"/>
          </a:xfrm>
          <a:prstGeom prst="rect">
            <a:avLst/>
          </a:prstGeom>
          <a:solidFill>
            <a:srgbClr val="00B050"/>
          </a:solidFill>
        </p:spPr>
      </p:pic>
      <p:sp>
        <p:nvSpPr>
          <p:cNvPr id="6" name="TextBox 5"/>
          <p:cNvSpPr txBox="1"/>
          <p:nvPr/>
        </p:nvSpPr>
        <p:spPr>
          <a:xfrm>
            <a:off x="1600200" y="457200"/>
            <a:ext cx="51054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Part-A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376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  <a:solidFill>
            <a:srgbClr val="7030A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See the following video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Content Placeholder 5">
            <a:hlinkClick r:id="" action="ppaction://ole?verb=0"/>
          </p:cNvPr>
          <p:cNvGraphicFramePr>
            <a:graphicFrameLocks noChangeAspect="1"/>
          </p:cNvGraphicFramePr>
          <p:nvPr>
            <p:ph idx="1"/>
          </p:nvPr>
        </p:nvGraphicFramePr>
        <p:xfrm>
          <a:off x="3505200" y="2819400"/>
          <a:ext cx="914400" cy="771525"/>
        </p:xfrm>
        <a:graphic>
          <a:graphicData uri="http://schemas.openxmlformats.org/presentationml/2006/ole">
            <p:oleObj spid="_x0000_s20483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609600"/>
            <a:ext cx="8077200" cy="1828800"/>
          </a:xfrm>
          <a:prstGeom prst="rect">
            <a:avLst/>
          </a:prstGeom>
          <a:solidFill>
            <a:srgbClr val="33CC33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TODAY’S LESSON</a:t>
            </a:r>
            <a:endParaRPr lang="en-US" sz="66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2895600"/>
            <a:ext cx="7924800" cy="3535363"/>
          </a:xfrm>
          <a:solidFill>
            <a:srgbClr val="00B0F0"/>
          </a:solidFill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International Mother Language Day- </a:t>
            </a:r>
            <a:r>
              <a:rPr lang="en-US" sz="6600" dirty="0" smtClean="0">
                <a:latin typeface="+mj-lt"/>
                <a:cs typeface="NikoshBAN" pitchFamily="2" charset="0"/>
              </a:rPr>
              <a:t>01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280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85800"/>
            <a:ext cx="8839200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LEARNING OUT COMES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2743200"/>
            <a:ext cx="8610600" cy="2585323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After this lesson you will be able to-</a:t>
            </a:r>
          </a:p>
          <a:p>
            <a:pPr marL="285750" indent="-285750"/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Talk  about event .</a:t>
            </a:r>
          </a:p>
          <a:p>
            <a:pPr marL="285750" indent="-285750"/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Match the word.</a:t>
            </a:r>
          </a:p>
          <a:p>
            <a:pPr marL="285750" indent="-285750"/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Answer the questions.</a:t>
            </a:r>
          </a:p>
          <a:p>
            <a:pPr marL="285750" indent="-285750"/>
            <a:endParaRPr lang="en-US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203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838200" y="228600"/>
            <a:ext cx="7848600" cy="381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New Words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1600200"/>
          <a:ext cx="86106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0600"/>
              </a:tblGrid>
              <a:tr h="4724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      Memorable</a:t>
                      </a:r>
                      <a:r>
                        <a:rPr lang="en-US" sz="2400" baseline="0" dirty="0" smtClean="0">
                          <a:latin typeface="+mn-lt"/>
                          <a:cs typeface="+mn-cs"/>
                        </a:rPr>
                        <a:t> -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Realize, remember.</a:t>
                      </a:r>
                      <a:endParaRPr lang="en-US" sz="2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  Martyr -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Die for one’s country.</a:t>
                      </a:r>
                      <a:endParaRPr lang="en-US" sz="3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dirty="0" smtClean="0"/>
                    </a:p>
                    <a:p>
                      <a:endParaRPr lang="en-US" sz="3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pic>
        <p:nvPicPr>
          <p:cNvPr id="8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0" y="3505200"/>
            <a:ext cx="1975597" cy="1399381"/>
          </a:xfrm>
          <a:prstGeom prst="rect">
            <a:avLst/>
          </a:prstGeom>
        </p:spPr>
      </p:pic>
      <p:pic>
        <p:nvPicPr>
          <p:cNvPr id="9" name="Picture 8" descr="desktop-computer.jpg"/>
          <p:cNvPicPr>
            <a:picLocks noChangeAspect="1"/>
          </p:cNvPicPr>
          <p:nvPr/>
        </p:nvPicPr>
        <p:blipFill>
          <a:blip r:embed="rId3" cstate="print"/>
          <a:srcRect l="9828" t="13889" r="41032" b="13889"/>
          <a:stretch>
            <a:fillRect/>
          </a:stretch>
        </p:blipFill>
        <p:spPr>
          <a:xfrm>
            <a:off x="3429000" y="1676400"/>
            <a:ext cx="1371600" cy="14264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211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90600"/>
            <a:ext cx="7924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Declaration</a:t>
            </a:r>
            <a:r>
              <a:rPr lang="en-US" sz="3600" dirty="0" smtClean="0"/>
              <a:t> – </a:t>
            </a:r>
          </a:p>
          <a:p>
            <a:pPr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    Announcement.</a:t>
            </a:r>
            <a:endParaRPr lang="en-US" sz="3600" dirty="0" smtClean="0"/>
          </a:p>
          <a:p>
            <a:pPr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Movement -    </a:t>
            </a:r>
          </a:p>
          <a:p>
            <a:pPr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      War, fight </a:t>
            </a:r>
          </a:p>
        </p:txBody>
      </p:sp>
      <p:pic>
        <p:nvPicPr>
          <p:cNvPr id="3" name="Picture 2" descr="7th-mar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990600"/>
            <a:ext cx="2819400" cy="22336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304800"/>
            <a:ext cx="53340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Similar  Words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The_Quarr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3810000"/>
            <a:ext cx="2743200" cy="20848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905000"/>
            <a:ext cx="701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Independent-</a:t>
            </a:r>
          </a:p>
          <a:p>
            <a:pPr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        </a:t>
            </a:r>
          </a:p>
          <a:p>
            <a:pPr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       </a:t>
            </a:r>
          </a:p>
          <a:p>
            <a:pPr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              Free.</a:t>
            </a:r>
            <a:endParaRPr lang="en-US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981200" y="304800"/>
            <a:ext cx="53340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Similar  Words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unshine-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143000"/>
            <a:ext cx="2318459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1"/>
            <a:ext cx="8077200" cy="2895600"/>
          </a:xfrm>
        </p:spPr>
        <p:txBody>
          <a:bodyPr/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Reading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text(Loud Reading)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Tropic</a:t>
            </a:r>
            <a:r>
              <a:rPr lang="en-US" dirty="0" smtClean="0"/>
              <a:t> Presentation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839200" cy="715963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PART-C (INDIVIDUAL WORK)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22098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3657599"/>
          <a:ext cx="7239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Time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What happened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cs typeface="NikoshBAN" pitchFamily="2" charset="0"/>
                        </a:rPr>
                        <a:t>1947</a:t>
                      </a:r>
                      <a:endParaRPr lang="en-US" dirty="0">
                        <a:latin typeface="+mn-lt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n-lt"/>
                          <a:cs typeface="NikoshBAN" pitchFamily="2" charset="0"/>
                        </a:rPr>
                        <a:t>1948</a:t>
                      </a:r>
                      <a:endParaRPr lang="en-US" dirty="0">
                        <a:latin typeface="+mn-lt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latin typeface="+mn-lt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+mn-lt"/>
                          <a:cs typeface="NikoshBAN" pitchFamily="2" charset="0"/>
                        </a:rPr>
                        <a:t>1952</a:t>
                      </a:r>
                      <a:endParaRPr lang="en-US" dirty="0">
                        <a:latin typeface="+mn-lt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1676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8182" b="17171"/>
          <a:stretch/>
        </p:blipFill>
        <p:spPr>
          <a:xfrm>
            <a:off x="1371600" y="1143000"/>
            <a:ext cx="7086600" cy="2127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2330725"/>
          <a:ext cx="8534400" cy="2155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5304"/>
                <a:gridCol w="6679096"/>
              </a:tblGrid>
              <a:tr h="48226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Time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What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happened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8226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  <a:cs typeface="NikoshBAN" pitchFamily="2" charset="0"/>
                        </a:rPr>
                        <a:t>1947</a:t>
                      </a:r>
                      <a:endParaRPr lang="en-US" dirty="0">
                        <a:latin typeface="+mn-lt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Divided India and Pakistan.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0097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  <a:cs typeface="NikoshBAN" pitchFamily="2" charset="0"/>
                        </a:rPr>
                        <a:t>1948</a:t>
                      </a:r>
                      <a:endParaRPr lang="en-US" dirty="0">
                        <a:latin typeface="+mn-lt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The seed of language movement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sown.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8226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  <a:cs typeface="NikoshBAN" pitchFamily="2" charset="0"/>
                        </a:rPr>
                        <a:t>1952</a:t>
                      </a:r>
                      <a:endParaRPr lang="en-US" dirty="0">
                        <a:latin typeface="+mn-lt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The language movement held.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Answer (Part-C)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4191000"/>
            <a:ext cx="7848600" cy="22098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Match the words with their meaning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solidFill>
            <a:srgbClr val="00B05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PART-D (PAIR WORK)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667000"/>
            <a:ext cx="807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Khale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76400"/>
            <a:ext cx="6934200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1"/>
            <a:ext cx="8915400" cy="4419599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CHECK THE ANSWER-D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752602"/>
          <a:ext cx="8458200" cy="5085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6477000"/>
              </a:tblGrid>
              <a:tr h="6473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Words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</a:t>
                      </a:r>
                      <a:r>
                        <a:rPr lang="en-US" sz="2800" dirty="0" smtClean="0">
                          <a:latin typeface="NikoshBAN" pitchFamily="2" charset="0"/>
                          <a:cs typeface="NikoshBAN" pitchFamily="2" charset="0"/>
                        </a:rPr>
                        <a:t>Meanings</a:t>
                      </a:r>
                    </a:p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473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Tribute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An act to show respect or admiration. </a:t>
                      </a:r>
                      <a:endParaRPr lang="en-US" sz="2400" dirty="0"/>
                    </a:p>
                  </a:txBody>
                  <a:tcPr/>
                </a:tc>
              </a:tr>
              <a:tr h="63662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Climax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The most exciting point in time</a:t>
                      </a:r>
                      <a:endParaRPr lang="en-US" sz="2400" dirty="0"/>
                    </a:p>
                  </a:txBody>
                  <a:tcPr/>
                </a:tc>
              </a:tr>
              <a:tr h="36992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Outlaw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To ban.</a:t>
                      </a:r>
                      <a:endParaRPr lang="en-US" sz="2400" dirty="0"/>
                    </a:p>
                  </a:txBody>
                  <a:tcPr/>
                </a:tc>
              </a:tr>
              <a:tr h="36992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Defy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To refuse to obey.</a:t>
                      </a:r>
                      <a:endParaRPr lang="en-US" sz="2400" dirty="0"/>
                    </a:p>
                  </a:txBody>
                  <a:tcPr/>
                </a:tc>
              </a:tr>
              <a:tr h="63662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Provoke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To have a particular effect.</a:t>
                      </a:r>
                      <a:endParaRPr lang="en-US" sz="2400" dirty="0"/>
                    </a:p>
                  </a:txBody>
                  <a:tcPr/>
                </a:tc>
              </a:tr>
              <a:tr h="3699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Relent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To give in.</a:t>
                      </a:r>
                      <a:endParaRPr lang="en-US" sz="2400" dirty="0"/>
                    </a:p>
                  </a:txBody>
                  <a:tcPr/>
                </a:tc>
              </a:tr>
              <a:tr h="9094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Momentum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The ability to keep increasing or developing. 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648200"/>
            <a:ext cx="8610600" cy="1566672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Answer</a:t>
            </a:r>
            <a:r>
              <a:rPr lang="en-US" sz="4800" dirty="0" smtClean="0">
                <a:latin typeface="+mj-lt"/>
                <a:cs typeface="NikoshBAN" pitchFamily="2" charset="0"/>
              </a:rPr>
              <a:t> these questions from the text.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PART-E(GROUP</a:t>
            </a:r>
            <a:r>
              <a:rPr lang="en-US" dirty="0" smtClean="0"/>
              <a:t> WORK)</a:t>
            </a:r>
            <a:endParaRPr lang="en-US" dirty="0"/>
          </a:p>
        </p:txBody>
      </p:sp>
      <p:pic>
        <p:nvPicPr>
          <p:cNvPr id="5" name="Picture 4" descr="_Library_Reading_.JPG"/>
          <p:cNvPicPr>
            <a:picLocks noChangeAspect="1"/>
          </p:cNvPicPr>
          <p:nvPr/>
        </p:nvPicPr>
        <p:blipFill>
          <a:blip r:embed="rId2" cstate="print"/>
          <a:srcRect l="9167" t="42222" r="15000" b="13333"/>
          <a:stretch>
            <a:fillRect/>
          </a:stretch>
        </p:blipFill>
        <p:spPr>
          <a:xfrm>
            <a:off x="381000" y="1905000"/>
            <a:ext cx="8110163" cy="21434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559491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What is International Mother Language Day ?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When was the seed of language movement sown?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What was the significant of language movement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EVALUATION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001000" cy="2557272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Write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briefly</a:t>
            </a:r>
            <a:r>
              <a:rPr lang="en-US" sz="3600" dirty="0" smtClean="0"/>
              <a:t> how you observed this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year’s</a:t>
            </a:r>
            <a:r>
              <a:rPr lang="en-US" sz="3600" dirty="0" smtClean="0"/>
              <a:t> 21 February at your school.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PART-F (HOME WORK)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THANK YOU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Jos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981200"/>
            <a:ext cx="6034616" cy="4525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869</TotalTime>
  <Words>286</Words>
  <Application>Microsoft Office PowerPoint</Application>
  <PresentationFormat>On-screen Show (4:3)</PresentationFormat>
  <Paragraphs>104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Concourse</vt:lpstr>
      <vt:lpstr>Packager Shell Object</vt:lpstr>
      <vt:lpstr>Slide 1</vt:lpstr>
      <vt:lpstr>Slide 2</vt:lpstr>
      <vt:lpstr>Slide 3</vt:lpstr>
      <vt:lpstr>Slide 4</vt:lpstr>
      <vt:lpstr>See the following video</vt:lpstr>
      <vt:lpstr>Slide 6</vt:lpstr>
      <vt:lpstr>Slide 7</vt:lpstr>
      <vt:lpstr>New Words</vt:lpstr>
      <vt:lpstr>Slide 9</vt:lpstr>
      <vt:lpstr>Slide 10</vt:lpstr>
      <vt:lpstr>Tropic Presentation</vt:lpstr>
      <vt:lpstr>PART-C (INDIVIDUAL WORK)</vt:lpstr>
      <vt:lpstr>Answer (Part-C)</vt:lpstr>
      <vt:lpstr>PART-D (PAIR WORK)</vt:lpstr>
      <vt:lpstr>CHECK THE ANSWER-D</vt:lpstr>
      <vt:lpstr>PART-E(GROUP WORK)</vt:lpstr>
      <vt:lpstr>EVALUATION</vt:lpstr>
      <vt:lpstr>PART-F (HOME WORK)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বিসমিল্লাহির রাহমানির রাহিম</dc:title>
  <dc:creator>TSS</dc:creator>
  <cp:lastModifiedBy>PALASHIHATA COLLEGE</cp:lastModifiedBy>
  <cp:revision>159</cp:revision>
  <dcterms:created xsi:type="dcterms:W3CDTF">2006-08-16T00:00:00Z</dcterms:created>
  <dcterms:modified xsi:type="dcterms:W3CDTF">2014-01-24T03:41:29Z</dcterms:modified>
</cp:coreProperties>
</file>